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557" r:id="rId6"/>
    <p:sldId id="558" r:id="rId7"/>
    <p:sldId id="563" r:id="rId8"/>
    <p:sldId id="564" r:id="rId9"/>
    <p:sldId id="559" r:id="rId10"/>
    <p:sldId id="565" r:id="rId11"/>
    <p:sldId id="566" r:id="rId12"/>
    <p:sldId id="567" r:id="rId13"/>
    <p:sldId id="560" r:id="rId14"/>
    <p:sldId id="569" r:id="rId15"/>
    <p:sldId id="570" r:id="rId16"/>
    <p:sldId id="568" r:id="rId17"/>
    <p:sldId id="571" r:id="rId18"/>
    <p:sldId id="573" r:id="rId19"/>
    <p:sldId id="572" r:id="rId20"/>
    <p:sldId id="574" r:id="rId21"/>
    <p:sldId id="575" r:id="rId22"/>
    <p:sldId id="576" r:id="rId23"/>
    <p:sldId id="577" r:id="rId24"/>
    <p:sldId id="516" r:id="rId25"/>
  </p:sldIdLst>
  <p:sldSz cx="12192000" cy="6858000"/>
  <p:notesSz cx="10234613" cy="7104063"/>
  <p:embeddedFontLst>
    <p:embeddedFont>
      <p:font typeface="Cambria Math" panose="02040503050406030204" pitchFamily="18" charset="0"/>
      <p:regular r:id="rId28"/>
    </p:embeddedFont>
    <p:embeddedFont>
      <p:font typeface="KoPub돋움체_Pro Medium" panose="00000600000000000000" pitchFamily="50" charset="-127"/>
      <p:regular r:id="rId29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2E75B6"/>
    <a:srgbClr val="E4E4E4"/>
    <a:srgbClr val="EE853E"/>
    <a:srgbClr val="EE5AD9"/>
    <a:srgbClr val="4472C4"/>
    <a:srgbClr val="E7E6E6"/>
    <a:srgbClr val="3D4D65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5810AF-A401-43D3-99A7-1C12CE5E7C45}" v="9027" dt="2021-09-07T13:11:12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2" autoAdjust="0"/>
    <p:restoredTop sz="94471" autoAdjust="0"/>
  </p:normalViewPr>
  <p:slideViewPr>
    <p:cSldViewPr snapToGrid="0" snapToObjects="1">
      <p:cViewPr varScale="1">
        <p:scale>
          <a:sx n="107" d="100"/>
          <a:sy n="107" d="100"/>
        </p:scale>
        <p:origin x="92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2021-09-07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2021-09-07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251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24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369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5850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882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240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43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357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593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14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086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3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76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3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2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627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22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061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21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Analyzing Algorithms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Analysis of Insertion Sort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Input array sorted backwards (Worst Case)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𝑇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sSup>
                      <m:sSup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it is quadratic function</a:t>
                </a:r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2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AAFCAEB-5119-4129-9A7E-F96BF1F1B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886" y="2858135"/>
            <a:ext cx="1985010" cy="794385"/>
          </a:xfrm>
          <a:prstGeom prst="rect">
            <a:avLst/>
          </a:prstGeom>
        </p:spPr>
      </p:pic>
      <p:pic>
        <p:nvPicPr>
          <p:cNvPr id="4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86F6465A-542D-4182-B318-8CCCF0C9E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297" y="2846070"/>
            <a:ext cx="1986915" cy="802005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ACBA19F-A2C8-4E77-8860-924DB549D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723781"/>
            <a:ext cx="6423660" cy="197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0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Analyzing Algorithms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Worst–case &amp; Average–case analysis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Concentrate on finding only the worst-case running time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The worst-case running time of an algorithm gives us an upper bound on the running time for any input</a:t>
            </a:r>
            <a:endParaRPr lang="en-US" altLang="ko-KR" dirty="0">
              <a:solidFill>
                <a:srgbClr val="000000"/>
              </a:solidFill>
            </a:endParaRPr>
          </a:p>
          <a:p>
            <a:pPr marL="2171700" lvl="4" indent="-34290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Provides a guarantee that the algorithm will never take any longer</a:t>
            </a:r>
            <a:endParaRPr lang="en-US" dirty="0"/>
          </a:p>
          <a:p>
            <a:pPr marL="2171700" lvl="4" indent="-342900">
              <a:lnSpc>
                <a:spcPct val="100000"/>
              </a:lnSpc>
              <a:buAutoNum type="romanLcPeriod"/>
            </a:pPr>
            <a:endParaRPr lang="en-US" altLang="ko-KR" sz="16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For some algorithms, the worst case occurs fairly often</a:t>
            </a:r>
            <a:endParaRPr lang="en-US" altLang="ko-KR" dirty="0">
              <a:solidFill>
                <a:srgbClr val="000000"/>
              </a:solidFill>
            </a:endParaRPr>
          </a:p>
          <a:p>
            <a:pPr marL="2171700" lvl="4" indent="-34290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Searching a database for information when the information is not present in database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2171700" lvl="4" indent="-342900">
              <a:lnSpc>
                <a:spcPct val="100000"/>
              </a:lnSpc>
              <a:buAutoNum type="romanLcPeriod"/>
            </a:pPr>
            <a:endParaRPr lang="en-US" altLang="ko-KR" sz="16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The "average case" is often roughly as bad as the worst case</a:t>
            </a:r>
            <a:endParaRPr lang="en-US" altLang="ko-KR" dirty="0">
              <a:solidFill>
                <a:srgbClr val="000000"/>
              </a:solidFill>
            </a:endParaRPr>
          </a:p>
          <a:p>
            <a:pPr marL="2171700" lvl="4" indent="-34290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Half of the elements in A[1..j-1] are less than A[j] (key value)</a:t>
            </a:r>
          </a:p>
          <a:p>
            <a:pPr marL="2171700" lvl="4" indent="-34290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Tj = j/2 -&gt; average-case running time is quadratic function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</a:endParaRP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</a:endParaRP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</a:endParaRP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56480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Analyzing Algorithms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Order of Growth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Make more simplifying abstraction and consider the term that really interests us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Abstractions made so far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Actual cost of each statements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Worst case for Insertion sort 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sSup>
                      <m:sSup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Additional Abstraction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Consider the leading term of the formula &amp; ignore the coefficient</a:t>
                </a:r>
                <a:endParaRPr lang="en-US" altLang="ko-KR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Insertion Sort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Worst case running time of Insertion Sort : 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2995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/>
              <a:t> Designing Algorithms</a:t>
            </a:r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Divide and Conquer Approach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 : break the problem into several subproblems that are similar to the original problem, solve the subproblems recursively, and combine these solutions to create a solution to the </a:t>
            </a:r>
            <a:r>
              <a:rPr lang="en-US" altLang="ko-KR" b="1" dirty="0" err="1">
                <a:solidFill>
                  <a:srgbClr val="000000"/>
                </a:solidFill>
                <a:latin typeface="KoPub돋움체_Pro Medium"/>
                <a:ea typeface="KoPub돋움체_Pro Medium"/>
              </a:rPr>
              <a:t>orignal</a:t>
            </a: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problem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Steps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Divide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: Divide the problem into a number of subproblems that are smaller instances of the same problem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Conquer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: Conquer the subproblems by solving them recursively. If subproblem sizes are small enough, just solve them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Combine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: Combine the solutions to the subproblems into the solution for the original problem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6817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/>
              <a:t> Designing Algorithms</a:t>
            </a:r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Divide-and-conquer approach of Merge Sort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D5F980-2249-45EC-B139-E5E465ACB2CA}"/>
              </a:ext>
            </a:extLst>
          </p:cNvPr>
          <p:cNvSpPr/>
          <p:nvPr/>
        </p:nvSpPr>
        <p:spPr>
          <a:xfrm>
            <a:off x="1677774" y="2561631"/>
            <a:ext cx="2376747" cy="8943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>
                <a:latin typeface="KoPub돋움체_Pro Medium"/>
                <a:ea typeface="KoPub돋움체_Pro Medium"/>
              </a:rPr>
              <a:t>Divide</a:t>
            </a:r>
            <a:endParaRPr lang="en-US" sz="2600" b="1" dirty="0">
              <a:latin typeface="KoPub돋움체_Pro Medium"/>
              <a:ea typeface="KoPub돋움체_Pro Medium"/>
            </a:endParaRPr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8D14C00C-3986-4320-82EC-06BFF66B0D6E}"/>
              </a:ext>
            </a:extLst>
          </p:cNvPr>
          <p:cNvSpPr/>
          <p:nvPr/>
        </p:nvSpPr>
        <p:spPr>
          <a:xfrm>
            <a:off x="8815128" y="2557821"/>
            <a:ext cx="2376747" cy="9095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>
                <a:latin typeface="KoPub돋움체_Pro Medium"/>
                <a:ea typeface="KoPub돋움체_Pro Medium"/>
              </a:rPr>
              <a:t>Combine</a:t>
            </a:r>
            <a:endParaRPr lang="en-US" sz="2600" b="1" dirty="0">
              <a:latin typeface="KoPub돋움체_Pro Medium"/>
              <a:ea typeface="KoPub돋움체_Pro Medium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D2A80E-2590-4048-8932-05676CB18442}"/>
              </a:ext>
            </a:extLst>
          </p:cNvPr>
          <p:cNvSpPr/>
          <p:nvPr/>
        </p:nvSpPr>
        <p:spPr>
          <a:xfrm>
            <a:off x="5246451" y="2557821"/>
            <a:ext cx="2384367" cy="9095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>
                <a:latin typeface="KoPub돋움체_Pro Medium"/>
                <a:ea typeface="KoPub돋움체_Pro Medium"/>
              </a:rPr>
              <a:t>Conquer</a:t>
            </a:r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3CA21A3F-C00E-447F-8EA2-831BE021206D}"/>
              </a:ext>
            </a:extLst>
          </p:cNvPr>
          <p:cNvCxnSpPr>
            <a:cxnSpLocks/>
          </p:cNvCxnSpPr>
          <p:nvPr/>
        </p:nvCxnSpPr>
        <p:spPr>
          <a:xfrm>
            <a:off x="4612732" y="3616366"/>
            <a:ext cx="0" cy="243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776ADDAD-69DC-4163-B2D8-4F65F9C68CF3}"/>
              </a:ext>
            </a:extLst>
          </p:cNvPr>
          <p:cNvCxnSpPr>
            <a:cxnSpLocks/>
          </p:cNvCxnSpPr>
          <p:nvPr/>
        </p:nvCxnSpPr>
        <p:spPr>
          <a:xfrm>
            <a:off x="8181409" y="3568741"/>
            <a:ext cx="0" cy="243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492D47-E171-46C7-B6EE-1590E95EF5BE}"/>
                  </a:ext>
                </a:extLst>
              </p:cNvPr>
              <p:cNvSpPr txBox="1"/>
              <p:nvPr/>
            </p:nvSpPr>
            <p:spPr>
              <a:xfrm>
                <a:off x="1182262" y="3652270"/>
                <a:ext cx="3366318" cy="86107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Divide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-element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sequence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to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be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sorted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into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two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subsequences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of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/2 </m:t>
                    </m:r>
                  </m:oMath>
                </a14:m>
                <a:endParaRPr lang="ko-KR" altLang="en-US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492D47-E171-46C7-B6EE-1590E95EF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62" y="3652270"/>
                <a:ext cx="3366318" cy="861070"/>
              </a:xfrm>
              <a:prstGeom prst="rect">
                <a:avLst/>
              </a:prstGeom>
              <a:blipFill>
                <a:blip r:embed="rId3"/>
                <a:stretch>
                  <a:fillRect l="-725" t="-2128"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83589D8-618D-4656-893C-A0B63AD3A71A}"/>
              </a:ext>
            </a:extLst>
          </p:cNvPr>
          <p:cNvSpPr txBox="1"/>
          <p:nvPr/>
        </p:nvSpPr>
        <p:spPr>
          <a:xfrm>
            <a:off x="4710321" y="3652270"/>
            <a:ext cx="335869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_Pro Medium"/>
                <a:ea typeface="KoPub돋움체_Pro Medium"/>
              </a:rPr>
              <a:t>Sort the two subsequences recursively using merge sort</a:t>
            </a:r>
            <a:endParaRPr lang="ko-KR" altLang="en-US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BC59C-7012-43BE-A3E0-04D2D8C48B55}"/>
              </a:ext>
            </a:extLst>
          </p:cNvPr>
          <p:cNvSpPr txBox="1"/>
          <p:nvPr/>
        </p:nvSpPr>
        <p:spPr>
          <a:xfrm>
            <a:off x="8322201" y="3652270"/>
            <a:ext cx="33663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>
                <a:latin typeface="KoPub돋움체_Pro Medium"/>
                <a:ea typeface="KoPub돋움체_Pro Medium"/>
              </a:rPr>
              <a:t>Merge the two sorted subsequences to produce the sorted answer</a:t>
            </a:r>
          </a:p>
        </p:txBody>
      </p:sp>
      <p:pic>
        <p:nvPicPr>
          <p:cNvPr id="27" name="그림 27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CE3B67A-6DC4-43D0-A4BB-DC645F3CD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" y="4737526"/>
            <a:ext cx="2362200" cy="1035666"/>
          </a:xfrm>
          <a:prstGeom prst="rect">
            <a:avLst/>
          </a:prstGeom>
        </p:spPr>
      </p:pic>
      <p:pic>
        <p:nvPicPr>
          <p:cNvPr id="28" name="그림 2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06A5E99-283B-4351-913F-15583A60E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840" y="4773595"/>
            <a:ext cx="2004060" cy="971149"/>
          </a:xfrm>
          <a:prstGeom prst="rect">
            <a:avLst/>
          </a:prstGeom>
        </p:spPr>
      </p:pic>
      <p:pic>
        <p:nvPicPr>
          <p:cNvPr id="30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9D7FEBD8-8A66-422C-B9A6-7B1A110AC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560" y="5051685"/>
            <a:ext cx="2301240" cy="4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2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5">
            <a:extLst>
              <a:ext uri="{FF2B5EF4-FFF2-40B4-BE49-F238E27FC236}">
                <a16:creationId xmlns:a16="http://schemas.microsoft.com/office/drawing/2014/main" id="{5F4677A2-BF58-4F09-BF0A-720EDF53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920" y="3245446"/>
            <a:ext cx="4739640" cy="3453208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/>
                  <a:t> Designing Algorithms</a:t>
                </a: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Divide-and-conquer approach of Merge Sort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key operation of the Merge sort algorithm is the Merge procedure</a:t>
                </a:r>
                <a:endParaRPr lang="en-US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𝑴𝑬𝑹𝑮𝑬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𝒑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𝒒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𝒓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Input : Subarray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+ indices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(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≤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&lt;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Subarrays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b="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b="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b="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], 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+1..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are sorted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Output : Single sorted Subarray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4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75B2AA48-0CE3-4F44-A939-3A89380EA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" y="4093153"/>
            <a:ext cx="5181600" cy="25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8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/>
              <a:t> Designing Algorithms</a:t>
            </a:r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Divide-and-conquer approach of Merge Sort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779F2A4-D630-4320-A689-351318142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" y="2236023"/>
            <a:ext cx="4701540" cy="4420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957CC7-AAC2-4A47-83DF-819D48B8914C}"/>
                  </a:ext>
                </a:extLst>
              </p:cNvPr>
              <p:cNvSpPr txBox="1"/>
              <p:nvPr/>
            </p:nvSpPr>
            <p:spPr>
              <a:xfrm>
                <a:off x="5966460" y="4431552"/>
                <a:ext cx="6594439" cy="15517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Line 1~2 : computes the length of the subarrays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Line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 3~7 :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create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arrays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𝑅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and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copy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values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from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 </a:t>
                </a:r>
                <a:endParaRPr lang="ko-KR" altLang="en-US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Line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8~9 :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put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sentinel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values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at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ends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of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arrays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Line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10~11 :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initialize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indices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Line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12~17 :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compare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],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𝑅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and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copy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back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into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</m:oMath>
                </a14:m>
                <a:endParaRPr lang="ko-KR" altLang="en-US" sz="1600" dirty="0"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957CC7-AAC2-4A47-83DF-819D48B89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60" y="4431552"/>
                <a:ext cx="6594439" cy="1551771"/>
              </a:xfrm>
              <a:prstGeom prst="rect">
                <a:avLst/>
              </a:prstGeom>
              <a:blipFill>
                <a:blip r:embed="rId4"/>
                <a:stretch>
                  <a:fillRect l="-370"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3">
            <a:extLst>
              <a:ext uri="{FF2B5EF4-FFF2-40B4-BE49-F238E27FC236}">
                <a16:creationId xmlns:a16="http://schemas.microsoft.com/office/drawing/2014/main" id="{71DD8AE0-9E1A-4184-8625-E62A1671D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691" y="2287305"/>
            <a:ext cx="4320540" cy="21006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B6CA65-66CC-43BC-A084-2719AB57B269}"/>
                  </a:ext>
                </a:extLst>
              </p:cNvPr>
              <p:cNvSpPr txBox="1"/>
              <p:nvPr/>
            </p:nvSpPr>
            <p:spPr>
              <a:xfrm>
                <a:off x="4899061" y="6045995"/>
                <a:ext cx="6594439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1085850" lvl="3">
                  <a:lnSpc>
                    <a:spcPct val="100000"/>
                  </a:lnSpc>
                </a:pPr>
                <a:r>
                  <a:rPr lang="ko-KR" altLang="en-US" sz="1600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𝑀𝐸𝑅𝐺𝐸</m:t>
                    </m:r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</m:t>
                    </m:r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𝑡𝑖𝑚𝑒𝑠</m:t>
                    </m:r>
                  </m:oMath>
                </a14:m>
                <a:endParaRPr lang="en-US" altLang="ko-KR" sz="1600" dirty="0">
                  <a:solidFill>
                    <a:srgbClr val="FF0000"/>
                  </a:solidFill>
                  <a:latin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B6CA65-66CC-43BC-A084-2719AB57B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061" y="6045995"/>
                <a:ext cx="6594439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317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</a:t>
                </a:r>
                <a:r>
                  <a:rPr kumimoji="1" lang="en-US" altLang="ko-KR" b="1" dirty="0"/>
                  <a:t>Designing Algorithms</a:t>
                </a:r>
                <a:endParaRPr lang="ko-KR" altLang="en-US" b="1" dirty="0"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b="1" dirty="0">
                    <a:latin typeface="KoPub돋움체_Pro Medium"/>
                    <a:ea typeface="KoPub돋움체_Pro Medium"/>
                  </a:rPr>
                  <a:t>Loop invariants of MERGE</a:t>
                </a:r>
                <a:endParaRPr lang="en-US" b="1" dirty="0"/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At the start of each iteration of the for loop, the subarray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𝒑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contains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𝒑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smallest elements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𝑳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 sorted order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𝑳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𝒊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are the smallest elements of their arrays that have not been copied back into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</m:oMath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 r="-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69EA2690-7C80-487B-82C6-B1FBEA877909}"/>
              </a:ext>
            </a:extLst>
          </p:cNvPr>
          <p:cNvSpPr/>
          <p:nvPr/>
        </p:nvSpPr>
        <p:spPr>
          <a:xfrm>
            <a:off x="1677774" y="3508952"/>
            <a:ext cx="2376747" cy="8943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>
                <a:latin typeface="KoPub돋움체_Pro Medium"/>
                <a:ea typeface="KoPub돋움체_Pro Medium"/>
              </a:rPr>
              <a:t>Initialization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A914D7A-F55E-42E7-BC66-270D546D0419}"/>
              </a:ext>
            </a:extLst>
          </p:cNvPr>
          <p:cNvSpPr/>
          <p:nvPr/>
        </p:nvSpPr>
        <p:spPr>
          <a:xfrm>
            <a:off x="8815128" y="3505142"/>
            <a:ext cx="2376747" cy="9095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>
                <a:latin typeface="KoPub돋움체_Pro Medium"/>
                <a:ea typeface="KoPub돋움체_Pro Medium"/>
              </a:rPr>
              <a:t>Termination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7370E619-104C-4A41-BE94-DD0EAFE7B2B1}"/>
              </a:ext>
            </a:extLst>
          </p:cNvPr>
          <p:cNvSpPr/>
          <p:nvPr/>
        </p:nvSpPr>
        <p:spPr>
          <a:xfrm>
            <a:off x="5246451" y="3505142"/>
            <a:ext cx="2384367" cy="9095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>
                <a:latin typeface="KoPub돋움체_Pro Medium"/>
                <a:ea typeface="KoPub돋움체_Pro Medium"/>
              </a:rPr>
              <a:t>Maintenance</a:t>
            </a:r>
          </a:p>
        </p:txBody>
      </p: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2EBED7C5-B0C5-41DF-9AA4-EA46B38C304C}"/>
              </a:ext>
            </a:extLst>
          </p:cNvPr>
          <p:cNvCxnSpPr>
            <a:cxnSpLocks/>
          </p:cNvCxnSpPr>
          <p:nvPr/>
        </p:nvCxnSpPr>
        <p:spPr>
          <a:xfrm>
            <a:off x="4612732" y="4015047"/>
            <a:ext cx="0" cy="243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2EBED7C5-B0C5-41DF-9AA4-EA46B38C304C}"/>
              </a:ext>
            </a:extLst>
          </p:cNvPr>
          <p:cNvCxnSpPr>
            <a:cxnSpLocks/>
          </p:cNvCxnSpPr>
          <p:nvPr/>
        </p:nvCxnSpPr>
        <p:spPr>
          <a:xfrm>
            <a:off x="8181409" y="3967422"/>
            <a:ext cx="0" cy="243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66B8C7-910E-4F07-A49C-ADBFB16004A8}"/>
                  </a:ext>
                </a:extLst>
              </p:cNvPr>
              <p:cNvSpPr txBox="1"/>
              <p:nvPr/>
            </p:nvSpPr>
            <p:spPr>
              <a:xfrm>
                <a:off x="1182262" y="4599591"/>
                <a:ext cx="3366318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/>
                  </a:rPr>
                  <a:t>k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</m:oMath>
                </a14:m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−1]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empty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/>
                  </a:rPr>
                  <a:t>i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= 1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],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𝑅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are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smallest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because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𝑅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are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sorted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subarray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66B8C7-910E-4F07-A49C-ADBFB1600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62" y="4599591"/>
                <a:ext cx="3366318" cy="1569660"/>
              </a:xfrm>
              <a:prstGeom prst="rect">
                <a:avLst/>
              </a:prstGeom>
              <a:blipFill>
                <a:blip r:embed="rId4"/>
                <a:stretch>
                  <a:fillRect l="-725" t="-1167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96A572-6EAC-4164-924D-DE0B31288296}"/>
                  </a:ext>
                </a:extLst>
              </p:cNvPr>
              <p:cNvSpPr txBox="1"/>
              <p:nvPr/>
            </p:nvSpPr>
            <p:spPr>
              <a:xfrm>
                <a:off x="4710321" y="4599591"/>
                <a:ext cx="3358698" cy="18459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−1]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contains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smallest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elements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For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 ≤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𝑅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],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when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copied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back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into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,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subarray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contains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+1)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which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are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smallest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 </a:t>
                </a:r>
                <a:endParaRPr lang="ko-KR" altLang="en-US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96A572-6EAC-4164-924D-DE0B31288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321" y="4599591"/>
                <a:ext cx="3358698" cy="1845955"/>
              </a:xfrm>
              <a:prstGeom prst="rect">
                <a:avLst/>
              </a:prstGeom>
              <a:blipFill>
                <a:blip r:embed="rId5"/>
                <a:stretch>
                  <a:fillRect l="-726" t="-993" b="-3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1C3B40-9A72-446A-B378-0491FAE37B1A}"/>
                  </a:ext>
                </a:extLst>
              </p:cNvPr>
              <p:cNvSpPr txBox="1"/>
              <p:nvPr/>
            </p:nvSpPr>
            <p:spPr>
              <a:xfrm>
                <a:off x="8322200" y="4599591"/>
                <a:ext cx="3427883" cy="209217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contains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1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elements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𝑅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contains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2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elements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1+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2) = (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+1)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=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total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elements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𝐾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 + 1</m:t>
                    </m:r>
                  </m:oMath>
                </a14:m>
                <a:endParaRPr lang="ko-KR" dirty="0">
                  <a:latin typeface="KoPub돋움체_Pro Medium" panose="00000600000000000000" pitchFamily="50" charset="-127"/>
                  <a:ea typeface="맑은 고딕"/>
                  <a:cs typeface="Calibri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−1] =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contains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) = (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+1) </m:t>
                    </m:r>
                  </m:oMath>
                </a14:m>
                <a:endParaRPr lang="ko-KR" altLang="en-US" sz="1600" dirty="0">
                  <a:highlight>
                    <a:srgbClr val="FFFF00"/>
                  </a:highlight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ko-KR" altLang="en-US" sz="1600" dirty="0">
                  <a:highlight>
                    <a:srgbClr val="FFFF00"/>
                  </a:highlight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1C3B40-9A72-446A-B378-0491FAE3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200" y="4599591"/>
                <a:ext cx="3427883" cy="2092176"/>
              </a:xfrm>
              <a:prstGeom prst="rect">
                <a:avLst/>
              </a:prstGeom>
              <a:blipFill>
                <a:blip r:embed="rId6"/>
                <a:stretch>
                  <a:fillRect l="-710" t="-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55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</a:t>
            </a:r>
            <a:r>
              <a:rPr kumimoji="1" lang="en-US" altLang="ko-KR" b="1" dirty="0"/>
              <a:t>Designing Algorithms</a:t>
            </a:r>
            <a:endParaRPr lang="ko-KR" altLang="en-US" dirty="0"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b="1" dirty="0">
                <a:latin typeface="KoPub돋움체_Pro Medium"/>
                <a:ea typeface="KoPub돋움체_Pro Medium"/>
              </a:rPr>
              <a:t>Merge Sort</a:t>
            </a:r>
            <a:endParaRPr lang="en-US" b="1" dirty="0"/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MERGE-SORT(A, p, r)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E2760CC-A434-4E00-AD36-7EF24295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2632915"/>
            <a:ext cx="3878580" cy="20341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0A5748-FA3F-45D4-89CC-235E47D4D667}"/>
                  </a:ext>
                </a:extLst>
              </p:cNvPr>
              <p:cNvSpPr txBox="1"/>
              <p:nvPr/>
            </p:nvSpPr>
            <p:spPr>
              <a:xfrm>
                <a:off x="1661160" y="5092830"/>
                <a:ext cx="5106927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Line 2 : computes an index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𝑞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 that partitions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/>
                      </a:rPr>
                      <m:t>𝑟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into two subarray 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Line 3~4 : sort subarrays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𝑅</m:t>
                    </m:r>
                  </m:oMath>
                </a14:m>
                <a:endParaRPr lang="en-US" altLang="ko-KR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Line 5 : merge sorted subarrays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𝑅</m:t>
                    </m:r>
                  </m:oMath>
                </a14:m>
                <a:endParaRPr lang="ko-KR" altLang="en-US" dirty="0"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0A5748-FA3F-45D4-89CC-235E47D4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5092830"/>
                <a:ext cx="5106927" cy="1200329"/>
              </a:xfrm>
              <a:prstGeom prst="rect">
                <a:avLst/>
              </a:prstGeom>
              <a:blipFill>
                <a:blip r:embed="rId4"/>
                <a:stretch>
                  <a:fillRect l="-836" t="-2030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C5F7710-9751-4E36-9C57-E6D8E4BE4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94" y="2254416"/>
            <a:ext cx="4173838" cy="40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2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 Designing Algorithms</a:t>
                </a:r>
                <a:endParaRPr lang="ko-KR" altLang="en-US" dirty="0"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KoPub돋움체_Pro Medium"/>
                    <a:ea typeface="KoPub돋움체_Pro Medium"/>
                  </a:rPr>
                  <a:t>Analysis of Divide-and-conquer algorithm</a:t>
                </a:r>
                <a:endParaRPr lang="en-US" dirty="0"/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Recurrence equation (recurrence)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algorithm contains a recursive call to itself, describe its running time by recurrence equation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Problem size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is small enough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some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solution takes constant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1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</m:oMath>
                </a14:m>
                <a:r>
                  <a:rPr lang="en-US" dirty="0">
                    <a:latin typeface="KoPub돋움체_Pro Medium"/>
                    <a:ea typeface="KoPub돋움체_Pro Medium"/>
                  </a:rPr>
                  <a:t> : the number of subproblems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dirty="0">
                    <a:latin typeface="KoPub돋움체_Pro Medium"/>
                    <a:ea typeface="KoPub돋움체_Pro Medium"/>
                  </a:rPr>
                  <a:t>: the input size of subproblems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dirty="0">
                    <a:latin typeface="KoPub돋움체_Pro Medium"/>
                    <a:ea typeface="KoPub돋움체_Pro Medium"/>
                  </a:rPr>
                  <a:t> : time to divide the problem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dirty="0">
                    <a:latin typeface="KoPub돋움체_Pro Medium"/>
                    <a:ea typeface="KoPub돋움체_Pro Medium"/>
                  </a:rPr>
                  <a:t> : time to combine the solutions  </a:t>
                </a:r>
                <a:endParaRPr lang="en-US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 r="-6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56986-F5B7-46A0-9E82-52834C11E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51" y="3714133"/>
            <a:ext cx="4443049" cy="7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05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Chapter.1 Foundations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kumimoji="1"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231580" y="2053742"/>
            <a:ext cx="569058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Role of Algorithms in Computing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 as a technology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Getting Started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Analyzing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Designing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Growth of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Asymptotic notation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Standard notations and common functions</a:t>
            </a:r>
          </a:p>
          <a:p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5571817" y="1186096"/>
            <a:ext cx="660242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‘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;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0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Divide-and-Conquer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maximum-subarray problem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Strassen’s algorithm for matrix multiplication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substitution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recursion-tree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Proof of the master theorem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</a:t>
            </a:r>
            <a:r>
              <a:rPr kumimoji="1" lang="ko-KR" altLang="en-US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hiring</a:t>
            </a:r>
            <a:r>
              <a:rPr kumimoji="1" lang="ko-KR" altLang="en-US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problem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Indicator random variables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further uses of indicator random variables</a:t>
            </a:r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 Designing Algorithms</a:t>
                </a:r>
                <a:endParaRPr lang="ko-KR" altLang="en-US" dirty="0"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latin typeface="KoPub돋움체_Pro Medium"/>
                    <a:ea typeface="KoPub돋움체_Pro Medium"/>
                  </a:rPr>
                  <a:t>Analysis of Merge Sort algorithm</a:t>
                </a:r>
                <a:endParaRPr lang="en-US" dirty="0"/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Recurrence equation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: just compute the middle of the subarray,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𝐷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m:rPr>
                        <m:sty m:val="p"/>
                      </m:rPr>
                      <a:rPr lang="el-GR" altLang="ko-KR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1</m:t>
                    </m:r>
                    <m:r>
                      <a:rPr lang="en-US" altLang="ko-KR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Conquer : recursively solve two problem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 </m:t>
                    </m:r>
                    <m:r>
                      <a:rPr lang="en-US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𝑎𝑇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2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/2) 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Combine : already noted that MERGE procedure takes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  <m:d>
                      <m:dPr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FF0000"/>
                    </a:solidFill>
                    <a:ea typeface="KoPub돋움체_Pro Medium"/>
                  </a:rPr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ko-KR" sz="1800" dirty="0">
                    <a:solidFill>
                      <a:srgbClr val="FF0000"/>
                    </a:solidFill>
                  </a:rPr>
                  <a:t> using “master theorem”</a:t>
                </a:r>
                <a:endParaRPr lang="en-US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1B0D3-C211-47C2-B267-7C5934063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99" y="3514361"/>
            <a:ext cx="2737310" cy="59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DBC92B-854C-47C3-81C8-E4693DAB0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647" y="3514799"/>
            <a:ext cx="3455145" cy="59043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BF25D9D-F124-4D4A-A235-754F840B6E2A}"/>
              </a:ext>
            </a:extLst>
          </p:cNvPr>
          <p:cNvCxnSpPr/>
          <p:nvPr/>
        </p:nvCxnSpPr>
        <p:spPr>
          <a:xfrm>
            <a:off x="5237369" y="3809999"/>
            <a:ext cx="3675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75FF2E-316D-439F-A866-A98C22A272DB}"/>
              </a:ext>
            </a:extLst>
          </p:cNvPr>
          <p:cNvCxnSpPr/>
          <p:nvPr/>
        </p:nvCxnSpPr>
        <p:spPr>
          <a:xfrm>
            <a:off x="8505386" y="3809999"/>
            <a:ext cx="3675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01EA6C8-686D-433B-8869-9E95FB775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4517" y="3514835"/>
            <a:ext cx="2572459" cy="590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5210CC-ACB6-4735-B8C9-34A02A75D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3698" y="4564559"/>
            <a:ext cx="4228490" cy="20637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F9BA54-DC42-433B-BC55-B38565D16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0368" y="4192583"/>
            <a:ext cx="2609215" cy="24923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DF9B60-CD6C-4568-902B-F0D79CAA5ECB}"/>
                  </a:ext>
                </a:extLst>
              </p:cNvPr>
              <p:cNvSpPr txBox="1"/>
              <p:nvPr/>
            </p:nvSpPr>
            <p:spPr>
              <a:xfrm>
                <a:off x="9239583" y="4746277"/>
                <a:ext cx="2717553" cy="138499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400" dirty="0">
                    <a:latin typeface="KoPub돋움체_Pro Medium"/>
                    <a:ea typeface="KoPub돋움체_Pro Medium"/>
                  </a:rPr>
                  <a:t>Number of levels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i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log</m:t>
                        </m:r>
                      </m:fName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_Pro Medium"/>
                      </a:rPr>
                      <m:t>+1</m:t>
                    </m:r>
                  </m:oMath>
                </a14:m>
                <a:endParaRPr lang="en-US" altLang="ko-KR" sz="1400" b="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400" b="0" dirty="0">
                    <a:latin typeface="KoPub돋움체_Pro Medium"/>
                    <a:ea typeface="KoPub돋움체_Pro Medium"/>
                  </a:rPr>
                  <a:t>Total cost = </a:t>
                </a:r>
                <a:r>
                  <a:rPr lang="ko-KR" altLang="en-US" sz="14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𝑐𝑛</m:t>
                    </m:r>
                    <m:d>
                      <m:d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400" i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ko-KR" sz="1400" b="0" dirty="0">
                    <a:latin typeface="KoPub돋움체_Pro Medium"/>
                    <a:ea typeface="KoPub돋움체_Pro Medium"/>
                  </a:rPr>
                  <a:t>   =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  <a:ea typeface="KoPub돋움체_Pro Medium"/>
                      </a:rPr>
                      <m:t>𝑐𝑛</m:t>
                    </m:r>
                    <m:func>
                      <m:func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  <a:ea typeface="KoPub돋움체_Pro Medium"/>
                          </a:rPr>
                          <m:t>log</m:t>
                        </m:r>
                      </m:fName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KoPub돋움체_Pro Medium"/>
                      </a:rPr>
                      <m:t>𝑐𝑛</m:t>
                    </m:r>
                  </m:oMath>
                </a14:m>
                <a:endParaRPr lang="en-US" altLang="ko-KR" sz="1400" b="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m:rPr>
                        <m:sty m:val="p"/>
                      </m:rPr>
                      <a:rPr lang="el-GR" altLang="ko-KR" sz="14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n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ko-KR" sz="1400" b="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ko-KR" sz="1400" b="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ko-KR" altLang="en-US" sz="1400" dirty="0"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DF9B60-CD6C-4568-902B-F0D79CAA5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583" y="4746277"/>
                <a:ext cx="2717553" cy="1384995"/>
              </a:xfrm>
              <a:prstGeom prst="rect">
                <a:avLst/>
              </a:prstGeom>
              <a:blipFill>
                <a:blip r:embed="rId9"/>
                <a:stretch>
                  <a:fillRect l="-449" t="-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833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9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Insertion Sort</a:t>
            </a:r>
          </a:p>
          <a:p>
            <a:pPr lvl="1">
              <a:lnSpc>
                <a:spcPct val="100000"/>
              </a:lnSpc>
            </a:pPr>
            <a:r>
              <a:rPr lang="ko-KR" altLang="en-US" b="1" dirty="0" err="1">
                <a:latin typeface="KoPub돋움체_Pro Medium"/>
                <a:ea typeface="KoPub돋움체_Pro Medium"/>
              </a:rPr>
              <a:t>How</a:t>
            </a:r>
            <a:r>
              <a:rPr lang="ko-KR" altLang="en-US" b="1" dirty="0">
                <a:latin typeface="KoPub돋움체_Pro Medium"/>
                <a:ea typeface="KoPub돋움체_Pro Medium"/>
              </a:rPr>
              <a:t> </a:t>
            </a:r>
            <a:r>
              <a:rPr lang="ko-KR" altLang="en-US" b="1" dirty="0" err="1">
                <a:latin typeface="KoPub돋움체_Pro Medium"/>
                <a:ea typeface="KoPub돋움체_Pro Medium"/>
              </a:rPr>
              <a:t>does</a:t>
            </a:r>
            <a:r>
              <a:rPr lang="ko-KR" altLang="en-US" b="1" dirty="0">
                <a:latin typeface="KoPub돋움체_Pro Medium"/>
                <a:ea typeface="KoPub돋움체_Pro Medium"/>
              </a:rPr>
              <a:t> </a:t>
            </a:r>
            <a:r>
              <a:rPr lang="ko-KR" altLang="en-US" b="1" dirty="0" err="1">
                <a:latin typeface="KoPub돋움체_Pro Medium"/>
                <a:ea typeface="KoPub돋움체_Pro Medium"/>
              </a:rPr>
              <a:t>it</a:t>
            </a:r>
            <a:r>
              <a:rPr lang="ko-KR" altLang="en-US" b="1" dirty="0">
                <a:latin typeface="KoPub돋움체_Pro Medium"/>
                <a:ea typeface="KoPub돋움체_Pro Medium"/>
              </a:rPr>
              <a:t> </a:t>
            </a:r>
            <a:r>
              <a:rPr lang="ko-KR" altLang="en-US" b="1" dirty="0" err="1">
                <a:latin typeface="KoPub돋움체_Pro Medium"/>
                <a:ea typeface="KoPub돋움체_Pro Medium"/>
              </a:rPr>
              <a:t>work</a:t>
            </a:r>
            <a:r>
              <a:rPr lang="ko-KR" altLang="en-US" b="1" dirty="0">
                <a:latin typeface="KoPub돋움체_Pro Medium"/>
                <a:ea typeface="KoPub돋움체_Pro Medium"/>
              </a:rPr>
              <a:t>?</a:t>
            </a:r>
            <a:endParaRPr lang="ko-KR" altLang="en-US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kumimoji="1"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D4B70C-67BF-4941-8D99-84286B80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54" y="2193171"/>
            <a:ext cx="7118956" cy="1022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2A1562-049E-46F9-BBE8-E49F7B17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518" y="3429000"/>
            <a:ext cx="7736963" cy="20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22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Insertion Sort</a:t>
            </a:r>
          </a:p>
          <a:p>
            <a:pPr lvl="1">
              <a:lnSpc>
                <a:spcPct val="100000"/>
              </a:lnSpc>
            </a:pPr>
            <a:r>
              <a:rPr kumimoji="1" lang="en-US" altLang="ko-KR" b="1" dirty="0"/>
              <a:t>Pseudocode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kumimoji="1"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F6F689-B72C-4698-B51F-74B4CC673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04" y="3944271"/>
            <a:ext cx="4994611" cy="22876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C0AA56-A52F-4B46-B24B-5BA9A067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703" y="2374846"/>
            <a:ext cx="4994612" cy="13501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CC09D9-A404-4022-BE9C-0BA48FA66953}"/>
              </a:ext>
            </a:extLst>
          </p:cNvPr>
          <p:cNvSpPr txBox="1"/>
          <p:nvPr/>
        </p:nvSpPr>
        <p:spPr>
          <a:xfrm>
            <a:off x="6652253" y="4303245"/>
            <a:ext cx="5221059" cy="18472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Line 1~2:  initialize Key value</a:t>
            </a:r>
            <a:endParaRPr lang="en-US" altLang="ko-KR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Line 5: compare Key value with shaded rectangle values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 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KoPub돋움체_Pro Medium"/>
                <a:ea typeface="KoPub돋움체_Pro Medium"/>
              </a:rPr>
              <a:t>Line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6~7: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move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shaded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rectangles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one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position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to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the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right</a:t>
            </a:r>
            <a:endParaRPr lang="ko-KR" altLang="en-US" sz="1600" dirty="0">
              <a:latin typeface="KoPub돋움체_Pro Medium"/>
              <a:ea typeface="KoPub돋움체_Pro Medium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err="1">
                <a:latin typeface="KoPub돋움체_Pro Medium"/>
                <a:ea typeface="KoPub돋움체_Pro Medium"/>
              </a:rPr>
              <a:t>Line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8: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insert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key</a:t>
            </a:r>
            <a:r>
              <a:rPr lang="ko-KR" altLang="en-US" sz="16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600" dirty="0" err="1">
                <a:latin typeface="KoPub돋움체_Pro Medium"/>
                <a:ea typeface="KoPub돋움체_Pro Medium"/>
              </a:rPr>
              <a:t>value</a:t>
            </a:r>
            <a:endParaRPr lang="ko-KR" altLang="en-US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70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Insertion Sort</a:t>
            </a:r>
          </a:p>
          <a:p>
            <a:pPr lvl="1">
              <a:lnSpc>
                <a:spcPct val="100000"/>
              </a:lnSpc>
            </a:pPr>
            <a:r>
              <a:rPr kumimoji="1" lang="en-US" altLang="ko-KR" b="1" dirty="0"/>
              <a:t>Loop Invariant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</a:t>
            </a: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 : Loop Invariant is a property of a program loop that is true before each iteration</a:t>
            </a:r>
            <a:endParaRPr lang="en-US" altLang="ko-KR" b="1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</a:t>
            </a: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Property</a:t>
            </a:r>
            <a:endParaRPr lang="en-US" altLang="ko-KR" b="1" dirty="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Initialization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: </a:t>
            </a:r>
            <a:r>
              <a:rPr lang="en-US" altLang="ko-KR" dirty="0">
                <a:latin typeface="KoPub돋움체_Pro Medium"/>
                <a:ea typeface="KoPub돋움체_Pro Medium"/>
              </a:rPr>
              <a:t>It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is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true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prior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to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the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first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iteration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of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the</a:t>
            </a:r>
            <a:r>
              <a:rPr lang="ko-KR" altLang="en-US" dirty="0">
                <a:latin typeface="KoPub돋움체_Pro Medium"/>
                <a:ea typeface="KoPub돋움체_Pro Medium"/>
              </a:rPr>
              <a:t> </a:t>
            </a:r>
            <a:r>
              <a:rPr lang="en-US" altLang="ko-KR" dirty="0">
                <a:latin typeface="KoPub돋움체_Pro Medium"/>
                <a:ea typeface="KoPub돋움체_Pro Medium"/>
              </a:rPr>
              <a:t>loop.</a:t>
            </a:r>
            <a:endParaRPr lang="en-US" altLang="ko-KR" dirty="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Maintenance 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: If it is true before an iteration of the loop, it remains true before the next iteration</a:t>
            </a:r>
            <a:endParaRPr lang="ko-KR" altLang="en-US" dirty="0"/>
          </a:p>
          <a:p>
            <a:pPr lvl="3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Termination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: When the loop terminates, the invariant gives us a useful property that helps show that the algorithm is correct</a:t>
            </a:r>
            <a:endParaRPr lang="en-US" altLang="ko-KR" dirty="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buFont typeface="Wingdings" panose="020B0604020202020204" pitchFamily="34" charset="0"/>
              <a:buChar char="ü"/>
            </a:pPr>
            <a:endParaRPr lang="en-US" altLang="ko-KR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</a:t>
            </a: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Similarity to mathematical induction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40520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Insertion Sort</a:t>
                </a:r>
                <a:endParaRPr lang="ko-KR" altLang="en-US" dirty="0"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b="1" dirty="0">
                    <a:latin typeface="KoPub돋움체_Pro Medium"/>
                    <a:ea typeface="KoPub돋움체_Pro Medium"/>
                  </a:rPr>
                  <a:t>Loop invariants of Insertion sort</a:t>
                </a:r>
                <a:endParaRPr lang="en-US" b="1" dirty="0"/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At the start of each iteration of the for loop, the subarray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consists of the elements originally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], 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but in sorted order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 r="-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69EA2690-7C80-487B-82C6-B1FBEA877909}"/>
              </a:ext>
            </a:extLst>
          </p:cNvPr>
          <p:cNvSpPr/>
          <p:nvPr/>
        </p:nvSpPr>
        <p:spPr>
          <a:xfrm>
            <a:off x="1677774" y="2960312"/>
            <a:ext cx="2376747" cy="8943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>
                <a:latin typeface="KoPub돋움체_Pro Medium"/>
                <a:ea typeface="KoPub돋움체_Pro Medium"/>
              </a:rPr>
              <a:t>Initialization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A914D7A-F55E-42E7-BC66-270D546D0419}"/>
              </a:ext>
            </a:extLst>
          </p:cNvPr>
          <p:cNvSpPr/>
          <p:nvPr/>
        </p:nvSpPr>
        <p:spPr>
          <a:xfrm>
            <a:off x="8815128" y="2956502"/>
            <a:ext cx="2376747" cy="9095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>
                <a:latin typeface="KoPub돋움체_Pro Medium"/>
                <a:ea typeface="KoPub돋움체_Pro Medium"/>
              </a:rPr>
              <a:t>Termination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7370E619-104C-4A41-BE94-DD0EAFE7B2B1}"/>
              </a:ext>
            </a:extLst>
          </p:cNvPr>
          <p:cNvSpPr/>
          <p:nvPr/>
        </p:nvSpPr>
        <p:spPr>
          <a:xfrm>
            <a:off x="5246451" y="2956502"/>
            <a:ext cx="2384367" cy="9095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x-non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>
                <a:latin typeface="KoPub돋움체_Pro Medium"/>
                <a:ea typeface="KoPub돋움체_Pro Medium"/>
              </a:rPr>
              <a:t>Maintenance</a:t>
            </a:r>
          </a:p>
        </p:txBody>
      </p: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2EBED7C5-B0C5-41DF-9AA4-EA46B38C304C}"/>
              </a:ext>
            </a:extLst>
          </p:cNvPr>
          <p:cNvCxnSpPr>
            <a:cxnSpLocks/>
          </p:cNvCxnSpPr>
          <p:nvPr/>
        </p:nvCxnSpPr>
        <p:spPr>
          <a:xfrm>
            <a:off x="4612732" y="4015047"/>
            <a:ext cx="0" cy="243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2EBED7C5-B0C5-41DF-9AA4-EA46B38C304C}"/>
              </a:ext>
            </a:extLst>
          </p:cNvPr>
          <p:cNvCxnSpPr>
            <a:cxnSpLocks/>
          </p:cNvCxnSpPr>
          <p:nvPr/>
        </p:nvCxnSpPr>
        <p:spPr>
          <a:xfrm>
            <a:off x="8181409" y="3967422"/>
            <a:ext cx="0" cy="243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66B8C7-910E-4F07-A49C-ADBFB16004A8}"/>
                  </a:ext>
                </a:extLst>
              </p:cNvPr>
              <p:cNvSpPr txBox="1"/>
              <p:nvPr/>
            </p:nvSpPr>
            <p:spPr>
              <a:xfrm>
                <a:off x="1182262" y="4050951"/>
                <a:ext cx="3366318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 = 2</m:t>
                    </m:r>
                  </m:oMath>
                </a14:m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[1..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−1] =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[1]</m:t>
                    </m:r>
                  </m:oMath>
                </a14:m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[1]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original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 </a:t>
                </a:r>
                <a:endParaRPr lang="ko-KR" altLang="en-US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66B8C7-910E-4F07-A49C-ADBFB1600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62" y="4050951"/>
                <a:ext cx="3366318" cy="830997"/>
              </a:xfrm>
              <a:prstGeom prst="rect">
                <a:avLst/>
              </a:prstGeom>
              <a:blipFill>
                <a:blip r:embed="rId4"/>
                <a:stretch>
                  <a:fillRect l="-725" t="-1471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11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C89BF504-521A-4D3D-AB2E-53FD17E78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520" y="4880166"/>
            <a:ext cx="2743200" cy="8162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96A572-6EAC-4164-924D-DE0B31288296}"/>
                  </a:ext>
                </a:extLst>
              </p:cNvPr>
              <p:cNvSpPr txBox="1"/>
              <p:nvPr/>
            </p:nvSpPr>
            <p:spPr>
              <a:xfrm>
                <a:off x="4710321" y="4050951"/>
                <a:ext cx="3358698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Algorithm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looks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for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appropriate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position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for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,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at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which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time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[1..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holds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original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&amp;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sorted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Incrementing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j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for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next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iteration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preserves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loop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invariant</a:t>
                </a:r>
                <a:endParaRPr lang="ko-KR" altLang="en-US" sz="160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96A572-6EAC-4164-924D-DE0B31288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321" y="4050951"/>
                <a:ext cx="3358698" cy="1569660"/>
              </a:xfrm>
              <a:prstGeom prst="rect">
                <a:avLst/>
              </a:prstGeom>
              <a:blipFill>
                <a:blip r:embed="rId6"/>
                <a:stretch>
                  <a:fillRect l="-726" t="-1167" r="-726" b="-4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1C3B40-9A72-446A-B378-0491FAE37B1A}"/>
                  </a:ext>
                </a:extLst>
              </p:cNvPr>
              <p:cNvSpPr txBox="1"/>
              <p:nvPr/>
            </p:nvSpPr>
            <p:spPr>
              <a:xfrm>
                <a:off x="8322200" y="4050951"/>
                <a:ext cx="3482557" cy="159973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r>
                      <a:rPr lang="ko-KR" altLang="en-US" sz="1600" i="1" dirty="0" err="1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 + 1</m:t>
                    </m:r>
                  </m:oMath>
                </a14:m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[1..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consists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of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elements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originally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in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[1..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&amp;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sorted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Entire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array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sorted</a:t>
                </a:r>
                <a:endParaRPr lang="en-US" altLang="ko-KR" sz="1600" dirty="0">
                  <a:latin typeface="KoPub돋움체_Pro Medium"/>
                  <a:ea typeface="KoPub돋움체_Pro Medium"/>
                </a:endParaRPr>
              </a:p>
              <a:p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     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→ 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loop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invariants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correct</a:t>
                </a:r>
                <a:endParaRPr lang="en-US" altLang="ko-KR" sz="1600" dirty="0">
                  <a:latin typeface="KoPub돋움체_Pro Medium"/>
                  <a:ea typeface="KoPub돋움체_Pro Medium"/>
                </a:endParaRPr>
              </a:p>
              <a:p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      →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algorithm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is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 err="1">
                    <a:latin typeface="KoPub돋움체_Pro Medium"/>
                    <a:ea typeface="KoPub돋움체_Pro Medium"/>
                  </a:rPr>
                  <a:t>correct</a:t>
                </a:r>
                <a:endParaRPr lang="ko-KR" altLang="en-US" sz="1600" dirty="0"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1C3B40-9A72-446A-B378-0491FAE3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200" y="4050951"/>
                <a:ext cx="3482557" cy="1599733"/>
              </a:xfrm>
              <a:prstGeom prst="rect">
                <a:avLst/>
              </a:prstGeom>
              <a:blipFill>
                <a:blip r:embed="rId7"/>
                <a:stretch>
                  <a:fillRect l="-701" b="-4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2">
            <a:extLst>
              <a:ext uri="{FF2B5EF4-FFF2-40B4-BE49-F238E27FC236}">
                <a16:creationId xmlns:a16="http://schemas.microsoft.com/office/drawing/2014/main" id="{17BEA5E1-1B18-4BFD-9042-C5FC2A863B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398" y="5699760"/>
            <a:ext cx="1929765" cy="899160"/>
          </a:xfrm>
          <a:prstGeom prst="rect">
            <a:avLst/>
          </a:prstGeom>
        </p:spPr>
      </p:pic>
      <p:pic>
        <p:nvPicPr>
          <p:cNvPr id="13" name="그림 1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19941D67-EAF5-4627-9162-1991F74506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750"/>
          <a:stretch/>
        </p:blipFill>
        <p:spPr>
          <a:xfrm>
            <a:off x="9060180" y="5920740"/>
            <a:ext cx="2004060" cy="4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7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Analyzing Algorithms</a:t>
                </a: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Input Size &amp; Running Time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The time taken by an algorithm grows with the size of the input so describe the running as a function of the size of its input.</a:t>
                </a:r>
                <a:endParaRPr lang="en-US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Size of Input</a:t>
                </a: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The best notion for input size depends on the problem being studied.</a:t>
                </a:r>
                <a:endParaRPr lang="en-US" altLang="ko-KR" dirty="0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Sorting or discrete Fourier transform : number of items in the input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Multiplying two integers : total number of bits needed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Input to an algorithm is a graph : the numbers of vertices and edges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Running Time</a:t>
                </a:r>
                <a:endParaRPr lang="en-US" altLang="ko-KR" b="1" dirty="0" err="1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The number of primitive operations or "steps" executed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Assume that each execution of the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r>
                  <a:rPr lang="en-US" altLang="ko-KR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line takes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which is constant</a:t>
                </a:r>
                <a:endParaRPr lang="en-US" altLang="ko-KR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 r="-5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70643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Analyzing Algorithms</a:t>
                </a: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Analysis of Insertion Sort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Cost : execution time of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line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Times : number of times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line executes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𝑇</m:t>
                        </m:r>
                      </m:e>
                      <m:sub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number of times the while loop test in line 5 is executed for value of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28FBC3A-B91D-431C-A351-1F4CF6D0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740" y="3344514"/>
            <a:ext cx="6652260" cy="31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3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Getting Started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Analyzing Algorithms</a:t>
                </a: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Analysis of Insertion Sort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the running time of Insertion Sort on an input of n values</a:t>
                </a: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Sum the products of cost and times</a:t>
                </a:r>
                <a:endParaRPr lang="en-US" altLang="ko-KR" dirty="0">
                  <a:solidFill>
                    <a:srgbClr val="000000"/>
                  </a:solidFill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:r>
                  <a:rPr lang="en-US" altLang="ko-KR" b="1" dirty="0">
                    <a:solidFill>
                      <a:schemeClr val="bg1"/>
                    </a:solidFill>
                    <a:latin typeface="KoPub돋움체_Pro Medium"/>
                    <a:ea typeface="KoPub돋움체_Pro Medium"/>
                  </a:rPr>
                  <a:t>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Input array is already sorted (Best Case)</a:t>
                </a: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𝑇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= 1 for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= 2, 3, …,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it is a linear function</a:t>
                </a:r>
              </a:p>
              <a:p>
                <a:pPr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20</a:t>
            </a:r>
            <a:endParaRPr kumimoji="1" lang="x-none" altLang="en-US" dirty="0"/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2A05F45-5560-4DF9-99C8-C8D492F48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0" b="-483"/>
          <a:stretch/>
        </p:blipFill>
        <p:spPr>
          <a:xfrm>
            <a:off x="2133600" y="2768495"/>
            <a:ext cx="6370320" cy="1564693"/>
          </a:xfrm>
          <a:prstGeom prst="rect">
            <a:avLst/>
          </a:prstGeom>
        </p:spPr>
      </p:pic>
      <p:pic>
        <p:nvPicPr>
          <p:cNvPr id="4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FF4AB796-A92B-4732-8DCB-92C52D729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5070910"/>
            <a:ext cx="6652260" cy="8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1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7EFED-8C11-4EC9-BB7A-F0D6136EE492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37301</TotalTime>
  <Words>1952</Words>
  <Application>Microsoft Office PowerPoint</Application>
  <PresentationFormat>와이드스크린</PresentationFormat>
  <Paragraphs>301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KoPub돋움체_Pro Medium</vt:lpstr>
      <vt:lpstr>Cambria Math</vt:lpstr>
      <vt:lpstr>Wingdings</vt:lpstr>
      <vt:lpstr>Arial</vt:lpstr>
      <vt:lpstr>Office 테마</vt:lpstr>
      <vt:lpstr>Introduction to Algorithms</vt:lpstr>
      <vt:lpstr>Contents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Getting Started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동연</cp:lastModifiedBy>
  <cp:revision>1748</cp:revision>
  <cp:lastPrinted>2021-05-14T05:14:04Z</cp:lastPrinted>
  <dcterms:created xsi:type="dcterms:W3CDTF">2020-09-17T05:44:36Z</dcterms:created>
  <dcterms:modified xsi:type="dcterms:W3CDTF">2021-09-07T16:08:05Z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